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43"/>
  </p:normalViewPr>
  <p:slideViewPr>
    <p:cSldViewPr snapToGrid="0" snapToObjects="1">
      <p:cViewPr varScale="1">
        <p:scale>
          <a:sx n="178" d="100"/>
          <a:sy n="178" d="100"/>
        </p:scale>
        <p:origin x="18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E938A-9631-6C4C-BFAE-ADA15BD0D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Natural Deduction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FE0B7-7591-6E4B-9115-0C92D44196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Hurley, Logic 7.1</a:t>
            </a:r>
          </a:p>
        </p:txBody>
      </p:sp>
    </p:spTree>
    <p:extLst>
      <p:ext uri="{BB962C8B-B14F-4D97-AF65-F5344CB8AC3E}">
        <p14:creationId xmlns:p14="http://schemas.microsoft.com/office/powerpoint/2010/main" val="1438554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AE74A-226E-0B4F-9D9B-C4E0FCC71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Finding Proof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C7D97-09D5-C84E-A7E1-FB86F85F8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charset="2"/>
              <a:buAutoNum type="arabicPeriod"/>
            </a:pPr>
            <a:r>
              <a:rPr lang="en-US" dirty="0"/>
              <a:t>~M v (B v ~T)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B → W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~~M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~W                      / ~T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B v ~T                  1,3, DS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~B                        2,4, MT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~T                         5,6, DS</a:t>
            </a:r>
          </a:p>
          <a:p>
            <a:pPr>
              <a:buFont typeface="Wingdings 3" charset="2"/>
              <a:buAutoNum type="arabicPeriod"/>
            </a:pPr>
            <a:endParaRPr lang="en-US" dirty="0"/>
          </a:p>
          <a:p>
            <a:pPr>
              <a:buFont typeface="Wingdings 3" charset="2"/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44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AE74A-226E-0B4F-9D9B-C4E0FCC71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Finding Proof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C7D97-09D5-C84E-A7E1-FB86F85F8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charset="2"/>
              <a:buAutoNum type="arabicPeriod"/>
            </a:pPr>
            <a:r>
              <a:rPr lang="en-US" dirty="0"/>
              <a:t>(L </a:t>
            </a:r>
            <a:r>
              <a:rPr lang="el-GR" sz="1200" b="1" dirty="0"/>
              <a:t>Ξ</a:t>
            </a:r>
            <a:r>
              <a:rPr lang="en-US" dirty="0"/>
              <a:t> N) → C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(L </a:t>
            </a:r>
            <a:r>
              <a:rPr lang="el-GR" sz="1200" b="1" dirty="0"/>
              <a:t>Ξ</a:t>
            </a:r>
            <a:r>
              <a:rPr lang="en-US" dirty="0"/>
              <a:t> N) v (P → ~E)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~E → C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~C                       / ~P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~~E                       3,4, MT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~(L </a:t>
            </a:r>
            <a:r>
              <a:rPr lang="el-GR" sz="1200" b="1" dirty="0"/>
              <a:t>Ξ</a:t>
            </a:r>
            <a:r>
              <a:rPr lang="en-US" dirty="0"/>
              <a:t> N)                 1,4, MT</a:t>
            </a:r>
          </a:p>
          <a:p>
            <a:pPr>
              <a:buAutoNum type="arabicPeriod"/>
            </a:pPr>
            <a:r>
              <a:rPr lang="en-US" dirty="0"/>
              <a:t>P → ~E                 2,6, DS</a:t>
            </a:r>
          </a:p>
          <a:p>
            <a:pPr>
              <a:buAutoNum type="arabicPeriod"/>
            </a:pPr>
            <a:r>
              <a:rPr lang="en-US" dirty="0"/>
              <a:t>~P                         5,7, MT</a:t>
            </a:r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90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029D2-7E5F-E749-8265-19B3A65FC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First 4 Argument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7C55F-C513-CB48-92E5-D1EADD4F5F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2252754" cy="37776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Modus Ponens:</a:t>
            </a:r>
          </a:p>
          <a:p>
            <a:pPr marL="0" indent="0">
              <a:buNone/>
            </a:pPr>
            <a:r>
              <a:rPr lang="en-US" dirty="0"/>
              <a:t>p → q</a:t>
            </a:r>
          </a:p>
          <a:p>
            <a:pPr marL="0" indent="0">
              <a:buNone/>
            </a:pPr>
            <a:r>
              <a:rPr lang="en-US" dirty="0"/>
              <a:t>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_______</a:t>
            </a:r>
          </a:p>
          <a:p>
            <a:pPr marL="0" indent="0">
              <a:buNone/>
            </a:pPr>
            <a:r>
              <a:rPr lang="en-US" dirty="0"/>
              <a:t>q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Modus Tollens</a:t>
            </a:r>
          </a:p>
          <a:p>
            <a:pPr marL="0" indent="0">
              <a:buNone/>
            </a:pPr>
            <a:r>
              <a:rPr lang="en-US" dirty="0"/>
              <a:t>p → q</a:t>
            </a:r>
          </a:p>
          <a:p>
            <a:pPr marL="0" indent="0">
              <a:buNone/>
            </a:pPr>
            <a:r>
              <a:rPr lang="en-US" dirty="0"/>
              <a:t>~q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_______</a:t>
            </a:r>
          </a:p>
          <a:p>
            <a:pPr marL="0" indent="0">
              <a:buNone/>
            </a:pPr>
            <a:r>
              <a:rPr lang="en-US" dirty="0"/>
              <a:t>~p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977996E-FE91-A347-93B0-851039DF22D0}"/>
              </a:ext>
            </a:extLst>
          </p:cNvPr>
          <p:cNvSpPr txBox="1">
            <a:spLocks/>
          </p:cNvSpPr>
          <p:nvPr/>
        </p:nvSpPr>
        <p:spPr>
          <a:xfrm>
            <a:off x="5319348" y="2133600"/>
            <a:ext cx="3920445" cy="37776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/>
              <a:t>Hypothetical Syllogism:</a:t>
            </a:r>
          </a:p>
          <a:p>
            <a:pPr marL="0" indent="0">
              <a:buFont typeface="Wingdings 3" charset="2"/>
              <a:buNone/>
            </a:pPr>
            <a:r>
              <a:rPr lang="en-US" dirty="0"/>
              <a:t>p → q</a:t>
            </a:r>
          </a:p>
          <a:p>
            <a:pPr marL="0" indent="0">
              <a:buNone/>
            </a:pPr>
            <a:r>
              <a:rPr lang="en-US" dirty="0"/>
              <a:t>q → r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dirty="0"/>
              <a:t>_______</a:t>
            </a:r>
          </a:p>
          <a:p>
            <a:pPr marL="0" indent="0">
              <a:buNone/>
            </a:pPr>
            <a:r>
              <a:rPr lang="en-US" dirty="0"/>
              <a:t>p → r</a:t>
            </a:r>
          </a:p>
          <a:p>
            <a:pPr marL="0" indent="0">
              <a:buFont typeface="Wingdings 3" charset="2"/>
              <a:buNone/>
            </a:pPr>
            <a:endParaRPr lang="en-US" dirty="0"/>
          </a:p>
          <a:p>
            <a:pPr marL="0" indent="0">
              <a:buFont typeface="Wingdings 3" charset="2"/>
              <a:buNone/>
            </a:pPr>
            <a:r>
              <a:rPr lang="en-US" dirty="0"/>
              <a:t>Disjunctive Syllogism</a:t>
            </a:r>
          </a:p>
          <a:p>
            <a:pPr marL="0" indent="0">
              <a:buFont typeface="Wingdings 3" charset="2"/>
              <a:buNone/>
            </a:pPr>
            <a:r>
              <a:rPr lang="en-US" dirty="0"/>
              <a:t>p v q</a:t>
            </a:r>
          </a:p>
          <a:p>
            <a:pPr marL="0" indent="0">
              <a:buFont typeface="Wingdings 3" charset="2"/>
              <a:buNone/>
            </a:pPr>
            <a:r>
              <a:rPr lang="en-US" dirty="0"/>
              <a:t>~p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dirty="0"/>
              <a:t>_______</a:t>
            </a:r>
          </a:p>
          <a:p>
            <a:pPr marL="0" indent="0">
              <a:buFont typeface="Wingdings 3" charset="2"/>
              <a:buNone/>
            </a:pPr>
            <a:r>
              <a:rPr lang="en-US" dirty="0"/>
              <a:t>q</a:t>
            </a:r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7CD4DEB-8E4A-E44D-B5E4-C32CE96178D5}"/>
              </a:ext>
            </a:extLst>
          </p:cNvPr>
          <p:cNvSpPr txBox="1">
            <a:spLocks/>
          </p:cNvSpPr>
          <p:nvPr/>
        </p:nvSpPr>
        <p:spPr>
          <a:xfrm>
            <a:off x="8463143" y="2133600"/>
            <a:ext cx="2252754" cy="37776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/>
              <a:t>Remember that p, q, and r stand for any well-formed formula, no matter how complex. For instance, below is an example of disjunctive syllogism:</a:t>
            </a:r>
          </a:p>
          <a:p>
            <a:pPr marL="0" indent="0">
              <a:buFont typeface="Wingdings 3" charset="2"/>
              <a:buNone/>
            </a:pPr>
            <a:r>
              <a:rPr lang="en-US" dirty="0"/>
              <a:t>~(K v J) v ~B</a:t>
            </a:r>
          </a:p>
          <a:p>
            <a:pPr marL="0" indent="0">
              <a:buFont typeface="Wingdings 3" charset="2"/>
              <a:buNone/>
            </a:pPr>
            <a:r>
              <a:rPr lang="en-US" dirty="0"/>
              <a:t>~~(K v J)</a:t>
            </a:r>
          </a:p>
          <a:p>
            <a:pPr marL="0" indent="0">
              <a:spcBef>
                <a:spcPts val="0"/>
              </a:spcBef>
              <a:buFont typeface="Wingdings 3" charset="2"/>
              <a:buNone/>
            </a:pPr>
            <a:r>
              <a:rPr lang="en-US" dirty="0"/>
              <a:t>__________</a:t>
            </a:r>
          </a:p>
          <a:p>
            <a:pPr marL="0" indent="0">
              <a:buFont typeface="Wingdings 3" charset="2"/>
              <a:buNone/>
            </a:pPr>
            <a:r>
              <a:rPr lang="en-US" dirty="0"/>
              <a:t>~B</a:t>
            </a:r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43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37B18-7636-2549-A4A3-9053D83E7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Finding Proof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F12CA-BE88-AF4B-88AA-98F8F3194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A → B</a:t>
            </a:r>
          </a:p>
          <a:p>
            <a:pPr marL="0" indent="0">
              <a:buNone/>
            </a:pPr>
            <a:r>
              <a:rPr lang="en-US" dirty="0"/>
              <a:t>2. ~A → (C v D)</a:t>
            </a:r>
          </a:p>
          <a:p>
            <a:pPr marL="0" indent="0">
              <a:buNone/>
            </a:pPr>
            <a:r>
              <a:rPr lang="en-US" dirty="0"/>
              <a:t>3. ~B</a:t>
            </a:r>
          </a:p>
          <a:p>
            <a:pPr marL="0" indent="0">
              <a:buNone/>
            </a:pPr>
            <a:r>
              <a:rPr lang="en-US" dirty="0"/>
              <a:t>4. ~C           / D</a:t>
            </a:r>
          </a:p>
          <a:p>
            <a:pPr marL="0" indent="0">
              <a:buNone/>
            </a:pPr>
            <a:r>
              <a:rPr lang="en-US" dirty="0"/>
              <a:t>5. ~A          1,3 MT</a:t>
            </a:r>
          </a:p>
          <a:p>
            <a:pPr marL="0" indent="0">
              <a:buNone/>
            </a:pPr>
            <a:r>
              <a:rPr lang="en-US" dirty="0"/>
              <a:t>6. C v D      2,5 MP</a:t>
            </a:r>
          </a:p>
          <a:p>
            <a:pPr marL="0" indent="0">
              <a:buNone/>
            </a:pPr>
            <a:r>
              <a:rPr lang="en-US" dirty="0"/>
              <a:t>7. D             4,6 DS</a:t>
            </a:r>
          </a:p>
        </p:txBody>
      </p:sp>
    </p:spTree>
    <p:extLst>
      <p:ext uri="{BB962C8B-B14F-4D97-AF65-F5344CB8AC3E}">
        <p14:creationId xmlns:p14="http://schemas.microsoft.com/office/powerpoint/2010/main" val="73783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AE74A-226E-0B4F-9D9B-C4E0FCC71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Finding Proof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C7D97-09D5-C84E-A7E1-FB86F85F8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/>
              <a:t>F → G</a:t>
            </a:r>
          </a:p>
          <a:p>
            <a:pPr>
              <a:buAutoNum type="arabicPeriod"/>
            </a:pPr>
            <a:r>
              <a:rPr lang="en-US" dirty="0"/>
              <a:t>F v H</a:t>
            </a:r>
          </a:p>
          <a:p>
            <a:pPr>
              <a:buAutoNum type="arabicPeriod"/>
            </a:pPr>
            <a:r>
              <a:rPr lang="en-US" dirty="0"/>
              <a:t>~G</a:t>
            </a:r>
          </a:p>
          <a:p>
            <a:pPr>
              <a:buAutoNum type="arabicPeriod"/>
            </a:pPr>
            <a:r>
              <a:rPr lang="en-US" dirty="0"/>
              <a:t>H → (G → I)     / F → I</a:t>
            </a:r>
          </a:p>
          <a:p>
            <a:pPr>
              <a:buAutoNum type="arabicPeriod"/>
            </a:pPr>
            <a:r>
              <a:rPr lang="en-US" dirty="0"/>
              <a:t>~ F             1,3 MT</a:t>
            </a:r>
          </a:p>
          <a:p>
            <a:pPr>
              <a:buAutoNum type="arabicPeriod"/>
            </a:pPr>
            <a:r>
              <a:rPr lang="en-US" dirty="0"/>
              <a:t>H                2,5 DS</a:t>
            </a:r>
          </a:p>
          <a:p>
            <a:pPr>
              <a:buAutoNum type="arabicPeriod"/>
            </a:pPr>
            <a:r>
              <a:rPr lang="en-US" dirty="0"/>
              <a:t>G → I         4,6 MP</a:t>
            </a:r>
          </a:p>
          <a:p>
            <a:pPr>
              <a:buAutoNum type="arabicPeriod"/>
            </a:pPr>
            <a:r>
              <a:rPr lang="en-US" dirty="0"/>
              <a:t>F → I          1,7 HS</a:t>
            </a:r>
          </a:p>
        </p:txBody>
      </p:sp>
    </p:spTree>
    <p:extLst>
      <p:ext uri="{BB962C8B-B14F-4D97-AF65-F5344CB8AC3E}">
        <p14:creationId xmlns:p14="http://schemas.microsoft.com/office/powerpoint/2010/main" val="152034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AE74A-226E-0B4F-9D9B-C4E0FCC71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Finding </a:t>
            </a:r>
            <a:r>
              <a:rPr lang="en-US"/>
              <a:t>Proof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C7D97-09D5-C84E-A7E1-FB86F85F8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/>
              <a:t>~J</a:t>
            </a:r>
          </a:p>
          <a:p>
            <a:pPr>
              <a:buAutoNum type="arabicPeriod"/>
            </a:pPr>
            <a:r>
              <a:rPr lang="en-US" dirty="0"/>
              <a:t>J v K</a:t>
            </a:r>
          </a:p>
          <a:p>
            <a:pPr>
              <a:buAutoNum type="arabicPeriod"/>
            </a:pPr>
            <a:r>
              <a:rPr lang="en-US" dirty="0"/>
              <a:t>K → L        / L</a:t>
            </a:r>
          </a:p>
          <a:p>
            <a:pPr>
              <a:buAutoNum type="arabicPeriod"/>
            </a:pPr>
            <a:r>
              <a:rPr lang="en-US" dirty="0"/>
              <a:t>K               1,2 DS</a:t>
            </a:r>
          </a:p>
          <a:p>
            <a:pPr>
              <a:buAutoNum type="arabicPeriod"/>
            </a:pPr>
            <a:r>
              <a:rPr lang="en-US" dirty="0"/>
              <a:t>L                3,4 MP</a:t>
            </a:r>
          </a:p>
        </p:txBody>
      </p:sp>
    </p:spTree>
    <p:extLst>
      <p:ext uri="{BB962C8B-B14F-4D97-AF65-F5344CB8AC3E}">
        <p14:creationId xmlns:p14="http://schemas.microsoft.com/office/powerpoint/2010/main" val="3821187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AE74A-226E-0B4F-9D9B-C4E0FCC71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Finding </a:t>
            </a:r>
            <a:r>
              <a:rPr lang="en-US"/>
              <a:t>Proof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C7D97-09D5-C84E-A7E1-FB86F85F8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/>
              <a:t>S → T</a:t>
            </a:r>
          </a:p>
          <a:p>
            <a:pPr>
              <a:buAutoNum type="arabicPeriod"/>
            </a:pPr>
            <a:r>
              <a:rPr lang="en-US" dirty="0"/>
              <a:t>T → U</a:t>
            </a:r>
          </a:p>
          <a:p>
            <a:pPr>
              <a:buAutoNum type="arabicPeriod"/>
            </a:pPr>
            <a:r>
              <a:rPr lang="en-US" dirty="0"/>
              <a:t>R → S          / R → U</a:t>
            </a:r>
          </a:p>
          <a:p>
            <a:pPr>
              <a:buAutoNum type="arabicPeriod"/>
            </a:pPr>
            <a:r>
              <a:rPr lang="en-US" dirty="0"/>
              <a:t>S → U          1,2 HS</a:t>
            </a:r>
          </a:p>
          <a:p>
            <a:pPr>
              <a:buAutoNum type="arabicPeriod"/>
            </a:pPr>
            <a:r>
              <a:rPr lang="en-US" dirty="0"/>
              <a:t>R → U          3,4 HS</a:t>
            </a:r>
          </a:p>
        </p:txBody>
      </p:sp>
    </p:spTree>
    <p:extLst>
      <p:ext uri="{BB962C8B-B14F-4D97-AF65-F5344CB8AC3E}">
        <p14:creationId xmlns:p14="http://schemas.microsoft.com/office/powerpoint/2010/main" val="332116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AE74A-226E-0B4F-9D9B-C4E0FCC71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Finding Proof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C7D97-09D5-C84E-A7E1-FB86F85F8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/>
              <a:t>E → (K → L)                                        (Example from Hurley 12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  <a:p>
            <a:pPr>
              <a:buAutoNum type="arabicPeriod"/>
            </a:pPr>
            <a:r>
              <a:rPr lang="en-US" dirty="0"/>
              <a:t>F → (L → M)</a:t>
            </a:r>
          </a:p>
          <a:p>
            <a:pPr>
              <a:buAutoNum type="arabicPeriod"/>
            </a:pPr>
            <a:r>
              <a:rPr lang="en-US" dirty="0"/>
              <a:t>G v E</a:t>
            </a:r>
          </a:p>
          <a:p>
            <a:pPr>
              <a:buAutoNum type="arabicPeriod"/>
            </a:pPr>
            <a:r>
              <a:rPr lang="en-US" dirty="0"/>
              <a:t>~G</a:t>
            </a:r>
          </a:p>
          <a:p>
            <a:pPr>
              <a:buAutoNum type="arabicPeriod"/>
            </a:pPr>
            <a:r>
              <a:rPr lang="en-US" dirty="0"/>
              <a:t>F                  / K → M</a:t>
            </a:r>
          </a:p>
          <a:p>
            <a:pPr>
              <a:buAutoNum type="arabicPeriod"/>
            </a:pPr>
            <a:r>
              <a:rPr lang="en-US" dirty="0"/>
              <a:t>L → M         2,5 MP</a:t>
            </a:r>
          </a:p>
          <a:p>
            <a:pPr>
              <a:buAutoNum type="arabicPeriod"/>
            </a:pPr>
            <a:r>
              <a:rPr lang="en-US" dirty="0"/>
              <a:t>E                  3,4 DS</a:t>
            </a:r>
          </a:p>
          <a:p>
            <a:pPr>
              <a:buAutoNum type="arabicPeriod"/>
            </a:pPr>
            <a:r>
              <a:rPr lang="en-US" dirty="0"/>
              <a:t>K → L           1,7 MP</a:t>
            </a:r>
          </a:p>
          <a:p>
            <a:pPr>
              <a:buAutoNum type="arabicPeriod"/>
            </a:pPr>
            <a:r>
              <a:rPr lang="en-US" dirty="0"/>
              <a:t>K → M         6,8 HS</a:t>
            </a:r>
          </a:p>
        </p:txBody>
      </p:sp>
    </p:spTree>
    <p:extLst>
      <p:ext uri="{BB962C8B-B14F-4D97-AF65-F5344CB8AC3E}">
        <p14:creationId xmlns:p14="http://schemas.microsoft.com/office/powerpoint/2010/main" val="381952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AE74A-226E-0B4F-9D9B-C4E0FCC71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Finding Proof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C7D97-09D5-C84E-A7E1-FB86F85F8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dirty="0"/>
              <a:t>~(A ● B) v [~(E ● F) → (C → D)]                (Example from Hurley 11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  <a:p>
            <a:pPr>
              <a:buAutoNum type="arabicPeriod"/>
            </a:pPr>
            <a:r>
              <a:rPr lang="en-US" dirty="0"/>
              <a:t>~~(A ● B)</a:t>
            </a:r>
          </a:p>
          <a:p>
            <a:pPr>
              <a:buAutoNum type="arabicPeriod"/>
            </a:pPr>
            <a:r>
              <a:rPr lang="en-US" dirty="0"/>
              <a:t>~(E ● F)</a:t>
            </a:r>
          </a:p>
          <a:p>
            <a:pPr>
              <a:buAutoNum type="arabicPeriod"/>
            </a:pPr>
            <a:r>
              <a:rPr lang="en-US" dirty="0"/>
              <a:t>D → G                                 / C → G</a:t>
            </a:r>
          </a:p>
          <a:p>
            <a:pPr>
              <a:buAutoNum type="arabicPeriod"/>
            </a:pPr>
            <a:r>
              <a:rPr lang="en-US" dirty="0"/>
              <a:t>~(E ● F) → (C → D)            1,2, DS</a:t>
            </a:r>
          </a:p>
          <a:p>
            <a:pPr>
              <a:buAutoNum type="arabicPeriod"/>
            </a:pPr>
            <a:r>
              <a:rPr lang="en-US" dirty="0"/>
              <a:t>C → D                                 3,5, MP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C → G                                 4,6, HS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9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AE74A-226E-0B4F-9D9B-C4E0FCC71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Finding Proof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C7D97-09D5-C84E-A7E1-FB86F85F8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charset="2"/>
              <a:buAutoNum type="arabicPeriod"/>
            </a:pPr>
            <a:r>
              <a:rPr lang="en-US" dirty="0"/>
              <a:t>G → [~O → (G → D)]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O v G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~O                            / D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G                              2,3, DS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~O → (G → D)        1,4, MP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G → D                      3,5, MP</a:t>
            </a:r>
          </a:p>
          <a:p>
            <a:pPr>
              <a:buFont typeface="Wingdings 3" charset="2"/>
              <a:buAutoNum type="arabicPeriod"/>
            </a:pPr>
            <a:r>
              <a:rPr lang="en-US" dirty="0"/>
              <a:t>D                               4,6, MP</a:t>
            </a:r>
          </a:p>
          <a:p>
            <a:pPr>
              <a:buFont typeface="Wingdings 3" charset="2"/>
              <a:buAutoNum type="arabicPeriod"/>
            </a:pPr>
            <a:endParaRPr lang="en-US" dirty="0"/>
          </a:p>
          <a:p>
            <a:pPr>
              <a:buFont typeface="Wingdings 3" charset="2"/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99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499</Words>
  <Application>Microsoft Macintosh PowerPoint</Application>
  <PresentationFormat>Widescreen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Natural Deduction</vt:lpstr>
      <vt:lpstr>Our First 4 Argument Forms</vt:lpstr>
      <vt:lpstr>Practice Finding Proof Steps</vt:lpstr>
      <vt:lpstr>Practice Finding Proof Steps</vt:lpstr>
      <vt:lpstr>Practice Finding Proof Steps</vt:lpstr>
      <vt:lpstr>Practice Finding Proof Steps</vt:lpstr>
      <vt:lpstr>Practice Finding Proof Steps</vt:lpstr>
      <vt:lpstr>Practice Finding Proof Steps</vt:lpstr>
      <vt:lpstr>Practice Finding Proof Steps</vt:lpstr>
      <vt:lpstr>Practice Finding Proof Steps</vt:lpstr>
      <vt:lpstr>Practice Finding Proof Steps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Deduction</dc:title>
  <dc:creator>Steve Aspenson</dc:creator>
  <cp:lastModifiedBy>Steve Aspenson</cp:lastModifiedBy>
  <cp:revision>9</cp:revision>
  <dcterms:created xsi:type="dcterms:W3CDTF">2018-10-17T03:38:48Z</dcterms:created>
  <dcterms:modified xsi:type="dcterms:W3CDTF">2018-11-09T17:09:46Z</dcterms:modified>
</cp:coreProperties>
</file>